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7" r:id="rId2"/>
    <p:sldId id="258" r:id="rId3"/>
    <p:sldId id="345" r:id="rId4"/>
    <p:sldId id="259" r:id="rId5"/>
    <p:sldId id="260" r:id="rId6"/>
    <p:sldId id="267" r:id="rId7"/>
    <p:sldId id="268" r:id="rId8"/>
    <p:sldId id="269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266" r:id="rId56"/>
    <p:sldId id="279" r:id="rId57"/>
    <p:sldId id="276" r:id="rId58"/>
    <p:sldId id="286" r:id="rId59"/>
    <p:sldId id="287" r:id="rId60"/>
    <p:sldId id="346" r:id="rId61"/>
    <p:sldId id="290" r:id="rId62"/>
    <p:sldId id="291" r:id="rId63"/>
    <p:sldId id="292" r:id="rId64"/>
    <p:sldId id="293" r:id="rId65"/>
    <p:sldId id="294" r:id="rId66"/>
    <p:sldId id="295" r:id="rId67"/>
    <p:sldId id="296" r:id="rId68"/>
    <p:sldId id="297" r:id="rId69"/>
    <p:sldId id="298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368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F0811-09E0-4533-AB24-D3D90376E51F}" type="datetimeFigureOut">
              <a:rPr lang="en-US" smtClean="0"/>
              <a:t>1/18/2012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0DE40-1CEB-4FE8-8113-3606BF0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6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6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0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9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1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2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9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7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9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062E8-ED2F-463B-8F72-D8C1B118F47D}" type="datetimeFigureOut">
              <a:rPr lang="en-US" smtClean="0"/>
              <a:t>1/18/2012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7" y="1066800"/>
            <a:ext cx="8939683" cy="5028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13716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Android Programing</a:t>
            </a:r>
            <a:endParaRPr 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" y="42672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 taste of technology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beyond</a:t>
            </a:r>
            <a:endParaRPr lang="en-US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144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223846" cy="68759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4600" y="76200"/>
            <a:ext cx="33071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Eclipse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7330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FREE!!!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4621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– Open Source 2004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41733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Multiplatform IDE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48514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/ Linux / Macintosh OSX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70886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5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90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39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203107" cy="428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779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555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7116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0705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759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120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20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00" y="177801"/>
            <a:ext cx="3224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</a:t>
            </a:r>
            <a:r>
              <a:rPr lang="en-US" sz="48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Maung</a:t>
            </a:r>
            <a:endParaRPr lang="en-US" sz="48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3332" y="1754426"/>
            <a:ext cx="3774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lwin@maungs.com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6319" y="104322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</a:t>
            </a:r>
            <a:r>
              <a:rPr lang="en-US" sz="36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lmaung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7183" y="2286000"/>
            <a:ext cx="366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www.maungs.com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91638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75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182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3"/>
            <a:ext cx="8212632" cy="429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980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" y="1895473"/>
            <a:ext cx="8249061" cy="431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326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600"/>
            <a:ext cx="796866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4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599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2269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9"/>
            <a:ext cx="7978189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295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692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600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6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907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4326" y="1132516"/>
            <a:ext cx="81777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I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 IT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DO YOU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 IT TOO?</a:t>
            </a:r>
          </a:p>
          <a:p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WWW.GITHUB.COM</a:t>
            </a:r>
            <a:endParaRPr lang="en-US" sz="3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35400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1362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44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431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4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917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2013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38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2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397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2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596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6661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8629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0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351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14011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257484"/>
            <a:ext cx="184127" cy="49100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6678111" y="3850919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4495800" y="2782983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105400" y="3124200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2133600" y="2963395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3400" y="2474729"/>
            <a:ext cx="8077200" cy="2743200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68689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ipsum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dolor sit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adipisicing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eiusmod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incididunt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magna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 minim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veniam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nostrud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exercitation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ullamco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nisi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aliquip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commodo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consequat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96399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7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9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031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8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785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207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69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6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2439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432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905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162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240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85"/>
            <a:ext cx="7978193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867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0" y="-70374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828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81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176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3924" cy="396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1206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Layout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905000"/>
            <a:ext cx="8553450" cy="42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4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with Android AVD plugin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1662"/>
            <a:ext cx="8716070" cy="4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5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7914"/>
            <a:ext cx="12223846" cy="6875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74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pic>
        <p:nvPicPr>
          <p:cNvPr id="2050" name="Picture 2" descr="http://www.coolbusinessideas.com/images/8%20bit%20wa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693" y="2895600"/>
            <a:ext cx="37338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4905" y="1752600"/>
            <a:ext cx="769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Do you know what time it is?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638076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51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04386"/>
            <a:ext cx="6400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 = 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AB =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(A+B) (A-B) = A(A-B)      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(A+B)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A + 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2A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2 = 1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06358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37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77" cy="6857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5" y="-856"/>
            <a:ext cx="12190477" cy="68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649301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Basic Java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programing / Eclipse IDE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32740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OS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4107101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UI concepts on small screens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1" y="4886801"/>
            <a:ext cx="7965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Deploy Your Own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666026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Really understand &amp; not just cut and paste 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7318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Goals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3370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59" y="1936750"/>
            <a:ext cx="64389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8" y="1132517"/>
            <a:ext cx="817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git@github.com:21CYP/</a:t>
            </a: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Crete.Monee.git</a:t>
            </a: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486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00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Data types</a:t>
            </a:r>
          </a:p>
          <a:p>
            <a:pPr marL="0" indent="0">
              <a:buNone/>
            </a:pP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17883"/>
              </p:ext>
            </p:extLst>
          </p:nvPr>
        </p:nvGraphicFramePr>
        <p:xfrm>
          <a:off x="1524000" y="1905000"/>
          <a:ext cx="5918815" cy="2006600"/>
        </p:xfrm>
        <a:graphic>
          <a:graphicData uri="http://schemas.openxmlformats.org/drawingml/2006/table">
            <a:tbl>
              <a:tblPr/>
              <a:tblGrid>
                <a:gridCol w="800850"/>
                <a:gridCol w="1041966"/>
                <a:gridCol w="4075999"/>
              </a:tblGrid>
              <a:tr h="12446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Name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  <a:latin typeface="HelveticaNeueLT Com 35 Th" pitchFamily="34" charset="0"/>
                        </a:rPr>
                        <a:t>Type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Values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byte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-128 to 127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short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-32 768 to 32 767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int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-2 147 483 648 to 2 147 483 647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long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-9 223 372 036 854 775 808 to 9 223 372 036 854 775 807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float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double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String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True or False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57200" y="162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155427"/>
              </p:ext>
            </p:extLst>
          </p:nvPr>
        </p:nvGraphicFramePr>
        <p:xfrm>
          <a:off x="2590800" y="4419600"/>
          <a:ext cx="3810000" cy="146304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+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Addition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Subtraction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Multiplication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Remainder of 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5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3600" b="1" dirty="0" smtClean="0">
                <a:latin typeface="HelveticaNeueLT Com 37 ThCn" pitchFamily="34" charset="0"/>
              </a:rPr>
              <a:t>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 – All whole +/- </a:t>
            </a:r>
            <a:r>
              <a:rPr lang="en-US" dirty="0" err="1" smtClean="0">
                <a:latin typeface="HelveticaNeueLT Com 37 ThCn" pitchFamily="34" charset="0"/>
              </a:rPr>
              <a:t>ive</a:t>
            </a:r>
            <a:r>
              <a:rPr lang="en-US" dirty="0" smtClean="0">
                <a:latin typeface="HelveticaNeueLT Com 37 ThCn" pitchFamily="34" charset="0"/>
              </a:rPr>
              <a:t> 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Double </a:t>
            </a:r>
            <a:r>
              <a:rPr lang="en-US" dirty="0" smtClean="0">
                <a:latin typeface="HelveticaNeueLT Com 37 ThCn" pitchFamily="34" charset="0"/>
              </a:rPr>
              <a:t>– All </a:t>
            </a:r>
            <a:r>
              <a:rPr lang="en-US" dirty="0">
                <a:latin typeface="HelveticaNeueLT Com 37 ThCn" pitchFamily="34" charset="0"/>
              </a:rPr>
              <a:t>real +/- </a:t>
            </a:r>
            <a:r>
              <a:rPr lang="en-US" dirty="0" err="1">
                <a:latin typeface="HelveticaNeueLT Com 37 ThCn" pitchFamily="34" charset="0"/>
              </a:rPr>
              <a:t>ive</a:t>
            </a:r>
            <a:r>
              <a:rPr lang="en-US" dirty="0">
                <a:latin typeface="HelveticaNeueLT Com 37 ThCn" pitchFamily="34" charset="0"/>
              </a:rPr>
              <a:t> </a:t>
            </a:r>
            <a:r>
              <a:rPr lang="en-US" dirty="0" smtClean="0">
                <a:latin typeface="HelveticaNeueLT Com 37 ThCn" pitchFamily="34" charset="0"/>
              </a:rPr>
              <a:t>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String – </a:t>
            </a:r>
            <a:r>
              <a:rPr lang="en-US" dirty="0" smtClean="0">
                <a:latin typeface="HelveticaNeueLT Com 37 ThCn" pitchFamily="34" charset="0"/>
              </a:rPr>
              <a:t>Finite sequence of characters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Boolean </a:t>
            </a:r>
            <a:r>
              <a:rPr lang="en-US" dirty="0" smtClean="0">
                <a:latin typeface="HelveticaNeueLT Com 37 ThCn" pitchFamily="34" charset="0"/>
              </a:rPr>
              <a:t>– Logical data type with only 2 values*</a:t>
            </a:r>
            <a:endParaRPr lang="en-US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4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Com 37 ThCn" pitchFamily="34" charset="0"/>
              </a:rPr>
              <a:t>Review 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</a:t>
            </a:r>
          </a:p>
          <a:p>
            <a:pPr marL="0" indent="0"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7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MainClass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static void main(String[]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y,z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("x = "+x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(“y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"+x);</a:t>
            </a:r>
          </a:p>
          <a:p>
            <a:pPr marL="0" indent="0"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	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800" dirty="0" smtClean="0">
                <a:latin typeface="HelveticaNeueLT Com 37 ThCn" pitchFamily="34" charset="0"/>
              </a:rPr>
              <a:t>1. Will the above code compile?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2. </a:t>
            </a:r>
            <a:r>
              <a:rPr lang="en-US" sz="2800" u="sng" dirty="0" smtClean="0">
                <a:latin typeface="HelveticaNeueLT Com 37 ThCn" pitchFamily="34" charset="0"/>
              </a:rPr>
              <a:t>If so</a:t>
            </a:r>
            <a:r>
              <a:rPr lang="en-US" sz="2800" dirty="0" smtClean="0">
                <a:latin typeface="HelveticaNeueLT Com 37 ThCn" pitchFamily="34" charset="0"/>
              </a:rPr>
              <a:t>, what is the value of x, y, and z?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3. </a:t>
            </a:r>
            <a:r>
              <a:rPr lang="en-US" sz="2800" u="sng" dirty="0" smtClean="0">
                <a:latin typeface="HelveticaNeueLT Com 37 ThCn" pitchFamily="34" charset="0"/>
              </a:rPr>
              <a:t>If not</a:t>
            </a:r>
            <a:r>
              <a:rPr lang="en-US" sz="2800" dirty="0" smtClean="0">
                <a:latin typeface="HelveticaNeueLT Com 37 ThCn" pitchFamily="34" charset="0"/>
              </a:rPr>
              <a:t>, why would the code fail?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Integers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y,z;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y = 4;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z = 16;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x = y + z;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z = 7;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v = -12;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x + v;</a:t>
            </a:r>
          </a:p>
          <a:p>
            <a:pPr marL="0" indent="0"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800" dirty="0" smtClean="0">
                <a:latin typeface="HelveticaNeueLT Com 37 ThCn" pitchFamily="34" charset="0"/>
              </a:rPr>
              <a:t>What are the value of x, y, and z?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8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92" y="7620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Decisions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Definition:</a:t>
            </a:r>
            <a:br>
              <a:rPr lang="en-US" sz="2400" dirty="0" smtClean="0">
                <a:latin typeface="HelveticaNeueLT Com 37 ThCn" pitchFamily="34" charset="0"/>
                <a:cs typeface="Courier New" pitchFamily="49" charset="0"/>
              </a:rPr>
            </a:br>
            <a:r>
              <a:rPr lang="en-US" sz="2400" dirty="0">
                <a:latin typeface="HelveticaNeueLT Com 37 ThCn" pitchFamily="34" charset="0"/>
              </a:rPr>
              <a:t>A decision is a way of allowing a program to choose which code to run. If a condition is met then one section of code will be run and if it is not then another section will be run.</a:t>
            </a:r>
            <a:endParaRPr lang="en-US" sz="1600" dirty="0" smtClean="0">
              <a:latin typeface="HelveticaNeueLT Com 37 ThCn" pitchFamily="34" charset="0"/>
              <a:cs typeface="Courier New" pitchFamily="49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 else</a:t>
            </a:r>
            <a:endParaRPr lang="en-US" sz="2800" dirty="0">
              <a:latin typeface="HelveticaNeueLT Com 37 ThCn" pitchFamily="34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Nested 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case statements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Conditions</a:t>
            </a:r>
            <a:br>
              <a:rPr lang="en-US" dirty="0" smtClean="0">
                <a:latin typeface="HelveticaNeueLT Com 37 ThCn" pitchFamily="34" charset="0"/>
              </a:rPr>
            </a:br>
            <a:r>
              <a:rPr lang="en-US" sz="1400" dirty="0" smtClean="0">
                <a:latin typeface="HelveticaNeueLT Com 37 ThCn" pitchFamily="34" charset="0"/>
              </a:rPr>
              <a:t/>
            </a:r>
            <a:br>
              <a:rPr lang="en-US" sz="1400" dirty="0" smtClean="0">
                <a:latin typeface="HelveticaNeueLT Com 37 ThCn" pitchFamily="34" charset="0"/>
              </a:rPr>
            </a:br>
            <a:endParaRPr lang="en-US" sz="2400" dirty="0" smtClean="0">
              <a:latin typeface="HelveticaNeueLT Com 37 ThCn" pitchFamily="34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9507"/>
              </p:ext>
            </p:extLst>
          </p:nvPr>
        </p:nvGraphicFramePr>
        <p:xfrm>
          <a:off x="1524000" y="2209800"/>
          <a:ext cx="6019800" cy="310896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33600"/>
                <a:gridCol w="3886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==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!=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Not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&gt;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&gt;=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&lt;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&lt;=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1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If Then Else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1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Nested If Statement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 X)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condition Y)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And, Or, Not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j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&amp;&amp; j == 1)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1 and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|| j == 2)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("Either i is 1 or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(!(i == 1))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not 1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above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0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9143997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4517"/>
            <a:ext cx="9143999" cy="6857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800" y="1929825"/>
            <a:ext cx="723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WEEKS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Applications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Hackathons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published 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80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How?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13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9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76200"/>
            <a:ext cx="2098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4445000"/>
            <a:ext cx="8610600" cy="18288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4546601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HelloWorldApp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public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System</a:t>
            </a:r>
            <a:r>
              <a:rPr lang="en-US" sz="1600" dirty="0" err="1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"Hello World</a:t>
            </a:r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!"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Display the string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i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21234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 Microsystems =&gt; Oracle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28525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once, run everywhere 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" y="35637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Virtual Machine / </a:t>
            </a:r>
            <a:r>
              <a:rPr lang="en-US" sz="3200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Dalvik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VM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8834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Java (Windows) ~ 5 – 10 minutes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8" y="1758254"/>
            <a:ext cx="7982482" cy="44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4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922</Words>
  <Application>Microsoft Office PowerPoint</Application>
  <PresentationFormat>On-screen Show (4:3)</PresentationFormat>
  <Paragraphs>285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Android Programing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101</vt:lpstr>
      <vt:lpstr>PowerPoint Presentation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Programming</vt:lpstr>
      <vt:lpstr>Android Programming</vt:lpstr>
      <vt:lpstr>PowerPoint Presentation</vt:lpstr>
      <vt:lpstr>PowerPoint Presentation</vt:lpstr>
      <vt:lpstr>Android Programming</vt:lpstr>
      <vt:lpstr>Android Programming</vt:lpstr>
      <vt:lpstr>Android Programming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Lwin Maung</dc:creator>
  <cp:lastModifiedBy>Lwin Maung</cp:lastModifiedBy>
  <cp:revision>13</cp:revision>
  <dcterms:created xsi:type="dcterms:W3CDTF">2011-11-01T05:27:42Z</dcterms:created>
  <dcterms:modified xsi:type="dcterms:W3CDTF">2012-01-19T04:29:50Z</dcterms:modified>
</cp:coreProperties>
</file>